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7"/>
  </p:handoutMasterIdLst>
  <p:sldIdLst>
    <p:sldId id="261" r:id="rId2"/>
    <p:sldId id="327" r:id="rId3"/>
    <p:sldId id="294" r:id="rId4"/>
    <p:sldId id="299" r:id="rId5"/>
    <p:sldId id="322" r:id="rId6"/>
    <p:sldId id="300" r:id="rId7"/>
    <p:sldId id="329" r:id="rId8"/>
    <p:sldId id="330" r:id="rId9"/>
    <p:sldId id="331" r:id="rId10"/>
    <p:sldId id="328" r:id="rId11"/>
    <p:sldId id="279" r:id="rId12"/>
    <p:sldId id="307" r:id="rId13"/>
    <p:sldId id="308" r:id="rId14"/>
    <p:sldId id="309" r:id="rId15"/>
    <p:sldId id="268" r:id="rId16"/>
  </p:sldIdLst>
  <p:sldSz cx="9144000" cy="6858000" type="screen4x3"/>
  <p:notesSz cx="6858000" cy="9144000"/>
  <p:embeddedFontLst>
    <p:embeddedFont>
      <p:font typeface="Sassoon Infant Rg" panose="02000503030000020003" charset="0"/>
      <p:regular r:id="rId18"/>
      <p:bold r:id="rId19"/>
    </p:embeddedFont>
    <p:embeddedFont>
      <p:font typeface="Sassoon Infant Md" panose="02000603050000020003" charset="0"/>
      <p:regular r:id="rId20"/>
    </p:embeddedFont>
    <p:embeddedFont>
      <p:font typeface="ABeeZee" panose="020B0604020202020204" charset="0"/>
      <p:regular r:id="rId21"/>
      <p:italic r:id="rId22"/>
    </p:embeddedFont>
    <p:embeddedFont>
      <p:font typeface="BPreplay" panose="02000503000000020004" charset="0"/>
      <p:regular r:id="rId23"/>
      <p:bold r:id="rId24"/>
      <p:italic r:id="rId25"/>
      <p:boldItalic r:id="rId26"/>
    </p:embeddedFont>
    <p:embeddedFont>
      <p:font typeface="Calibri" panose="020F0502020204030204" pitchFamily="34" charset="0"/>
      <p:regular r:id="rId27"/>
      <p:bold r:id="rId28"/>
      <p:italic r:id="rId29"/>
      <p:boldItalic r:id="rId3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284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8DBFA"/>
    <a:srgbClr val="4F7B9A"/>
    <a:srgbClr val="E7236B"/>
    <a:srgbClr val="DFF0D0"/>
    <a:srgbClr val="FFF9E7"/>
    <a:srgbClr val="FEFEFE"/>
    <a:srgbClr val="497C1F"/>
    <a:srgbClr val="D1C2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558" autoAdjust="0"/>
    <p:restoredTop sz="94660"/>
  </p:normalViewPr>
  <p:slideViewPr>
    <p:cSldViewPr snapToGrid="0">
      <p:cViewPr varScale="1">
        <p:scale>
          <a:sx n="88" d="100"/>
          <a:sy n="88" d="100"/>
        </p:scale>
        <p:origin x="1402" y="62"/>
      </p:cViewPr>
      <p:guideLst>
        <p:guide orient="horz" pos="2160"/>
        <p:guide pos="2880"/>
        <p:guide pos="317"/>
        <p:guide orient="horz" pos="3974"/>
        <p:guide pos="5284"/>
        <p:guide orient="horz" pos="323"/>
        <p:guide pos="476"/>
        <p:guide orient="horz" pos="459"/>
        <p:guide orient="horz" pos="3838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font" Target="fonts/font1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4623074-8167-4ED8-A32C-FCE0C4122358}" type="datetimeFigureOut">
              <a:rPr lang="en-GB"/>
              <a:pPr>
                <a:defRPr/>
              </a:pPr>
              <a:t>11/01/2021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0217F95-1101-4F2E-A3AF-550218AFFFE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27559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3004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17940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826275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504464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8985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1" r:id="rId4"/>
    <p:sldLayoutId id="2147483792" r:id="rId5"/>
    <p:sldLayoutId id="2147483796" r:id="rId6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1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4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8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4.png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BPreplay" pitchFamily="50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E723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4" name="TextBox 10"/>
          <p:cNvSpPr txBox="1">
            <a:spLocks noChangeArrowheads="1"/>
          </p:cNvSpPr>
          <p:nvPr/>
        </p:nvSpPr>
        <p:spPr bwMode="auto">
          <a:xfrm>
            <a:off x="2857500" y="6464300"/>
            <a:ext cx="34210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bg1"/>
                </a:solidFill>
                <a:latin typeface="BPreplay" pitchFamily="50" charset="0"/>
              </a:rPr>
              <a:t>SPaG </a:t>
            </a:r>
            <a:r>
              <a:rPr lang="en-GB" altLang="en-US" sz="800">
                <a:solidFill>
                  <a:schemeClr val="bg1"/>
                </a:solidFill>
                <a:latin typeface="BPreplay" pitchFamily="50" charset="0"/>
              </a:rPr>
              <a:t>| Adjectives with er and est</a:t>
            </a:r>
          </a:p>
        </p:txBody>
      </p:sp>
      <p:sp>
        <p:nvSpPr>
          <p:cNvPr id="7175" name="Title 17"/>
          <p:cNvSpPr>
            <a:spLocks noGrp="1"/>
          </p:cNvSpPr>
          <p:nvPr>
            <p:ph type="title"/>
          </p:nvPr>
        </p:nvSpPr>
        <p:spPr>
          <a:xfrm>
            <a:off x="519113" y="3597275"/>
            <a:ext cx="8221662" cy="655638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Spelling, Punctuation and Grammar</a:t>
            </a:r>
          </a:p>
        </p:txBody>
      </p:sp>
      <p:sp>
        <p:nvSpPr>
          <p:cNvPr id="7176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1000" y="42926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 smtClean="0"/>
              <a:t>Adjectives with -er and -est</a:t>
            </a:r>
          </a:p>
        </p:txBody>
      </p:sp>
      <p:sp>
        <p:nvSpPr>
          <p:cNvPr id="7178" name="TextBox 4"/>
          <p:cNvSpPr txBox="1">
            <a:spLocks noChangeArrowheads="1"/>
          </p:cNvSpPr>
          <p:nvPr/>
        </p:nvSpPr>
        <p:spPr bwMode="auto">
          <a:xfrm>
            <a:off x="1504950" y="398463"/>
            <a:ext cx="6251575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/>
            <a:r>
              <a:rPr lang="en-US" altLang="en-US" sz="3600" b="1" dirty="0"/>
              <a:t>Click this symbol whenever you see it to listen to instructions!</a:t>
            </a:r>
            <a:endParaRPr lang="en-GB" altLang="en-US" sz="3600" b="1" dirty="0"/>
          </a:p>
        </p:txBody>
      </p:sp>
      <p:sp>
        <p:nvSpPr>
          <p:cNvPr id="7" name="Curved Left Arrow 6"/>
          <p:cNvSpPr/>
          <p:nvPr/>
        </p:nvSpPr>
        <p:spPr>
          <a:xfrm>
            <a:off x="6130925" y="1598613"/>
            <a:ext cx="1625600" cy="1527175"/>
          </a:xfrm>
          <a:prstGeom prst="curved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chemeClr val="tx1"/>
              </a:solidFill>
            </a:endParaRPr>
          </a:p>
        </p:txBody>
      </p:sp>
      <p:pic>
        <p:nvPicPr>
          <p:cNvPr id="5" name="Recorded Sound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407388" y="2565559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8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>
          <a:xfrm>
            <a:off x="539750" y="252413"/>
            <a:ext cx="8064500" cy="3832225"/>
          </a:xfrm>
        </p:spPr>
        <p:txBody>
          <a:bodyPr/>
          <a:lstStyle/>
          <a:p>
            <a:r>
              <a:rPr lang="en-US" altLang="en-US" sz="4000" smtClean="0"/>
              <a:t>How to use this slideshow</a:t>
            </a:r>
            <a:br>
              <a:rPr lang="en-US" altLang="en-US" sz="4000" smtClean="0"/>
            </a:br>
            <a:r>
              <a:rPr lang="en-US" altLang="en-US" sz="4000" smtClean="0"/>
              <a:t/>
            </a:r>
            <a:br>
              <a:rPr lang="en-US" altLang="en-US" sz="4000" smtClean="0"/>
            </a:br>
            <a:r>
              <a:rPr lang="en-US" altLang="en-US" sz="4000" b="0" smtClean="0"/>
              <a:t>Press the F5 key at the top of the keyboard to begin.</a:t>
            </a:r>
            <a:br>
              <a:rPr lang="en-US" altLang="en-US" sz="4000" b="0" smtClean="0"/>
            </a:br>
            <a:r>
              <a:rPr lang="en-US" altLang="en-US" sz="4000" b="0" smtClean="0"/>
              <a:t>Then press the </a:t>
            </a:r>
            <a:r>
              <a:rPr lang="en-US" altLang="en-US" sz="4000" b="0" smtClean="0">
                <a:sym typeface="Wingdings" panose="05000000000000000000" pitchFamily="2" charset="2"/>
              </a:rPr>
              <a:t> and  keys to move through the slides.</a:t>
            </a:r>
            <a:endParaRPr lang="en-GB" altLang="en-US" sz="4000" b="0" smtClean="0"/>
          </a:p>
        </p:txBody>
      </p:sp>
      <p:pic>
        <p:nvPicPr>
          <p:cNvPr id="3" name="Recorded Sound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68943" y="4084638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46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27350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0244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Success Criteria</a:t>
            </a:r>
          </a:p>
        </p:txBody>
      </p:sp>
      <p:sp>
        <p:nvSpPr>
          <p:cNvPr id="10245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Aim</a:t>
            </a:r>
          </a:p>
        </p:txBody>
      </p:sp>
      <p:sp>
        <p:nvSpPr>
          <p:cNvPr id="10246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r>
              <a:rPr lang="en-GB" altLang="en-US" smtClean="0"/>
              <a:t>To use the suffixes -er and -est correctly in adjectives.</a:t>
            </a:r>
          </a:p>
        </p:txBody>
      </p:sp>
      <p:sp>
        <p:nvSpPr>
          <p:cNvPr id="10247" name="Content Placeholder 15"/>
          <p:cNvSpPr txBox="1">
            <a:spLocks/>
          </p:cNvSpPr>
          <p:nvPr/>
        </p:nvSpPr>
        <p:spPr bwMode="auto">
          <a:xfrm>
            <a:off x="628650" y="3836988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/>
              <a:t>I can use the suffixes -er and -est to compare things.</a:t>
            </a:r>
          </a:p>
          <a:p>
            <a:pPr eaLnBrk="1" hangingPunct="1"/>
            <a:r>
              <a:rPr lang="en-GB" altLang="en-US"/>
              <a:t>I can add the suffixes er and est to an adjective.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609600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1267" name="Title 1"/>
          <p:cNvSpPr txBox="1">
            <a:spLocks/>
          </p:cNvSpPr>
          <p:nvPr/>
        </p:nvSpPr>
        <p:spPr bwMode="auto">
          <a:xfrm>
            <a:off x="503238" y="738188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For this lesson you will need:</a:t>
            </a:r>
          </a:p>
        </p:txBody>
      </p:sp>
      <p:sp>
        <p:nvSpPr>
          <p:cNvPr id="11268" name="Content Placeholder 15"/>
          <p:cNvSpPr txBox="1">
            <a:spLocks/>
          </p:cNvSpPr>
          <p:nvPr/>
        </p:nvSpPr>
        <p:spPr bwMode="auto">
          <a:xfrm>
            <a:off x="628650" y="1611313"/>
            <a:ext cx="7886700" cy="228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US" altLang="en-US" sz="2400"/>
              <a:t>A pencil </a:t>
            </a:r>
          </a:p>
          <a:p>
            <a:pPr eaLnBrk="1" hangingPunct="1"/>
            <a:r>
              <a:rPr lang="en-US" altLang="en-US" sz="2400"/>
              <a:t>A blank piece of paper</a:t>
            </a:r>
          </a:p>
          <a:p>
            <a:pPr eaLnBrk="1" hangingPunct="1"/>
            <a:r>
              <a:rPr lang="en-US" altLang="en-US" sz="2400"/>
              <a:t>Monday activity sheet</a:t>
            </a:r>
          </a:p>
        </p:txBody>
      </p:sp>
      <p:pic>
        <p:nvPicPr>
          <p:cNvPr id="3" name="Recorded Sound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05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950913"/>
            <a:ext cx="9144000" cy="1844675"/>
          </a:xfrm>
          <a:prstGeom prst="rect">
            <a:avLst/>
          </a:prstGeom>
          <a:solidFill>
            <a:srgbClr val="FEFEFE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Title 7"/>
          <p:cNvSpPr>
            <a:spLocks noGrp="1"/>
          </p:cNvSpPr>
          <p:nvPr>
            <p:ph type="title"/>
          </p:nvPr>
        </p:nvSpPr>
        <p:spPr>
          <a:xfrm>
            <a:off x="628650" y="1211263"/>
            <a:ext cx="7886700" cy="1325562"/>
          </a:xfrm>
        </p:spPr>
        <p:txBody>
          <a:bodyPr lIns="0" tIns="0" rIns="0" bIns="0"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4400" dirty="0" smtClean="0"/>
              <a:t>Recap</a:t>
            </a:r>
            <a:endParaRPr lang="en-GB" sz="4400" dirty="0">
              <a:solidFill>
                <a:schemeClr val="tx2">
                  <a:lumMod val="75000"/>
                </a:schemeClr>
              </a:solidFill>
              <a:latin typeface="ABeeZee" panose="02000000000000000000" pitchFamily="50" charset="0"/>
            </a:endParaRPr>
          </a:p>
        </p:txBody>
      </p:sp>
      <p:pic>
        <p:nvPicPr>
          <p:cNvPr id="12292" name="Twinkl Logo"/>
          <p:cNvPicPr>
            <a:picLocks noChangeAspect="1"/>
          </p:cNvPicPr>
          <p:nvPr/>
        </p:nvPicPr>
        <p:blipFill>
          <a:blip r:embed="rId2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5975350"/>
            <a:ext cx="587375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7"/>
          <p:cNvSpPr>
            <a:spLocks noGrp="1"/>
          </p:cNvSpPr>
          <p:nvPr>
            <p:ph type="title"/>
          </p:nvPr>
        </p:nvSpPr>
        <p:spPr>
          <a:xfrm>
            <a:off x="182563" y="315913"/>
            <a:ext cx="8726487" cy="2854325"/>
          </a:xfrm>
        </p:spPr>
        <p:txBody>
          <a:bodyPr lIns="0" tIns="0" rIns="0" bIns="0"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4400" dirty="0" smtClean="0"/>
              <a:t>What is an adjective?</a:t>
            </a:r>
            <a:br>
              <a:rPr lang="en-GB" sz="4400" dirty="0" smtClean="0"/>
            </a:br>
            <a:r>
              <a:rPr lang="en-GB" sz="4400" dirty="0" smtClean="0"/>
              <a:t/>
            </a:r>
            <a:br>
              <a:rPr lang="en-GB" sz="4400" dirty="0" smtClean="0"/>
            </a:br>
            <a:r>
              <a:rPr lang="en-GB" sz="3600" b="0" dirty="0" smtClean="0"/>
              <a:t>Tell the person next to you, then press the </a:t>
            </a:r>
            <a:r>
              <a:rPr lang="en-GB" sz="3600" b="0" dirty="0" smtClean="0">
                <a:sym typeface="Wingdings" panose="05000000000000000000" pitchFamily="2" charset="2"/>
              </a:rPr>
              <a:t> button to see if you were right.</a:t>
            </a:r>
            <a:endParaRPr lang="en-GB" sz="3600" b="0" dirty="0">
              <a:solidFill>
                <a:schemeClr val="tx2">
                  <a:lumMod val="75000"/>
                </a:schemeClr>
              </a:solidFill>
              <a:latin typeface="ABeeZee" panose="02000000000000000000" pitchFamily="50" charset="0"/>
            </a:endParaRPr>
          </a:p>
        </p:txBody>
      </p:sp>
      <p:pic>
        <p:nvPicPr>
          <p:cNvPr id="13315" name="Twinkl Logo"/>
          <p:cNvPicPr>
            <a:picLocks noChangeAspect="1"/>
          </p:cNvPicPr>
          <p:nvPr/>
        </p:nvPicPr>
        <p:blipFill>
          <a:blip r:embed="rId4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5975350"/>
            <a:ext cx="587375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4" descr="F:\Sycamore 2016-2017\No Nonsense Grammar\Sentence Toolkit for Teachers images\brush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5663" y="3251200"/>
            <a:ext cx="2125662" cy="111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Recorded Sound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253605" y="3321843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03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7"/>
          <p:cNvSpPr>
            <a:spLocks noGrp="1"/>
          </p:cNvSpPr>
          <p:nvPr>
            <p:ph type="title"/>
          </p:nvPr>
        </p:nvSpPr>
        <p:spPr>
          <a:xfrm>
            <a:off x="182563" y="315913"/>
            <a:ext cx="8726487" cy="2854325"/>
          </a:xfrm>
        </p:spPr>
        <p:txBody>
          <a:bodyPr lIns="0" tIns="0" rIns="0" bIns="0"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 smtClean="0"/>
              <a:t>An adjective is a describing word!</a:t>
            </a:r>
            <a:r>
              <a:rPr lang="en-GB" sz="4400" dirty="0" smtClean="0"/>
              <a:t/>
            </a:r>
            <a:br>
              <a:rPr lang="en-GB" sz="4400" dirty="0" smtClean="0"/>
            </a:br>
            <a:r>
              <a:rPr lang="en-GB" sz="4400" dirty="0" smtClean="0"/>
              <a:t/>
            </a:r>
            <a:br>
              <a:rPr lang="en-GB" sz="4400" dirty="0" smtClean="0"/>
            </a:br>
            <a:r>
              <a:rPr lang="en-GB" sz="2800" b="0" dirty="0" smtClean="0"/>
              <a:t>In school we use a paintbrush to remind us to use adjectives. This is because a paintbrush adds colour to a picture to make it more interesting, just like we use adjectives to make our sentences more interesting too.</a:t>
            </a:r>
            <a:endParaRPr lang="en-GB" sz="2800" b="0" dirty="0">
              <a:solidFill>
                <a:schemeClr val="tx2">
                  <a:lumMod val="75000"/>
                </a:schemeClr>
              </a:solidFill>
              <a:latin typeface="ABeeZee" panose="02000000000000000000" pitchFamily="50" charset="0"/>
            </a:endParaRPr>
          </a:p>
        </p:txBody>
      </p:sp>
      <p:pic>
        <p:nvPicPr>
          <p:cNvPr id="14339" name="Twinkl Logo"/>
          <p:cNvPicPr>
            <a:picLocks noChangeAspect="1"/>
          </p:cNvPicPr>
          <p:nvPr/>
        </p:nvPicPr>
        <p:blipFill>
          <a:blip r:embed="rId4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5975350"/>
            <a:ext cx="587375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4" descr="F:\Sycamore 2016-2017\No Nonsense Grammar\Sentence Toolkit for Teachers images\brush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5663" y="3251200"/>
            <a:ext cx="2125662" cy="111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Recorded Sound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305857" y="3321843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20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7"/>
          <p:cNvSpPr>
            <a:spLocks noGrp="1"/>
          </p:cNvSpPr>
          <p:nvPr>
            <p:ph type="title"/>
          </p:nvPr>
        </p:nvSpPr>
        <p:spPr>
          <a:xfrm>
            <a:off x="182563" y="315913"/>
            <a:ext cx="8726487" cy="2854325"/>
          </a:xfrm>
        </p:spPr>
        <p:txBody>
          <a:bodyPr lIns="0" tIns="0" rIns="0" bIns="0"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 smtClean="0"/>
              <a:t>An adjective is a describing word!</a:t>
            </a:r>
            <a:r>
              <a:rPr lang="en-GB" sz="4400" dirty="0" smtClean="0"/>
              <a:t/>
            </a:r>
            <a:br>
              <a:rPr lang="en-GB" sz="4400" dirty="0" smtClean="0"/>
            </a:br>
            <a:r>
              <a:rPr lang="en-GB" sz="4400" dirty="0" smtClean="0"/>
              <a:t/>
            </a:r>
            <a:br>
              <a:rPr lang="en-GB" sz="4400" dirty="0" smtClean="0"/>
            </a:br>
            <a:r>
              <a:rPr lang="en-GB" sz="2800" b="0" dirty="0" smtClean="0"/>
              <a:t>The </a:t>
            </a:r>
            <a:r>
              <a:rPr lang="en-GB" sz="2800" dirty="0" smtClean="0">
                <a:solidFill>
                  <a:srgbClr val="FF0000"/>
                </a:solidFill>
              </a:rPr>
              <a:t>hungry</a:t>
            </a:r>
            <a:r>
              <a:rPr lang="en-GB" sz="2800" b="0" dirty="0" smtClean="0"/>
              <a:t> rabbit was eating a </a:t>
            </a:r>
            <a:r>
              <a:rPr lang="en-GB" sz="2800" dirty="0" smtClean="0">
                <a:solidFill>
                  <a:srgbClr val="FF0000"/>
                </a:solidFill>
              </a:rPr>
              <a:t>massive</a:t>
            </a:r>
            <a:r>
              <a:rPr lang="en-GB" sz="2800" b="0" dirty="0" smtClean="0"/>
              <a:t> carrot.</a:t>
            </a:r>
            <a:endParaRPr lang="en-GB" sz="2800" b="0" dirty="0">
              <a:solidFill>
                <a:schemeClr val="tx2">
                  <a:lumMod val="75000"/>
                </a:schemeClr>
              </a:solidFill>
              <a:latin typeface="ABeeZee" panose="02000000000000000000" pitchFamily="50" charset="0"/>
            </a:endParaRPr>
          </a:p>
        </p:txBody>
      </p:sp>
      <p:pic>
        <p:nvPicPr>
          <p:cNvPr id="15363" name="Twinkl Logo"/>
          <p:cNvPicPr>
            <a:picLocks noChangeAspect="1"/>
          </p:cNvPicPr>
          <p:nvPr/>
        </p:nvPicPr>
        <p:blipFill>
          <a:blip r:embed="rId4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5975350"/>
            <a:ext cx="587375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4" descr="F:\Sycamore 2016-2017\No Nonsense Grammar\Sentence Toolkit for Teachers images\brush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5663" y="3251200"/>
            <a:ext cx="2125662" cy="111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Recorded Sound 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427776" y="2763837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15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950913"/>
            <a:ext cx="9144000" cy="1844675"/>
          </a:xfrm>
          <a:prstGeom prst="rect">
            <a:avLst/>
          </a:prstGeom>
          <a:solidFill>
            <a:srgbClr val="FEFEFE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Title 7"/>
          <p:cNvSpPr>
            <a:spLocks noGrp="1"/>
          </p:cNvSpPr>
          <p:nvPr>
            <p:ph type="title"/>
          </p:nvPr>
        </p:nvSpPr>
        <p:spPr>
          <a:xfrm>
            <a:off x="628650" y="1211263"/>
            <a:ext cx="7886700" cy="1325562"/>
          </a:xfrm>
        </p:spPr>
        <p:txBody>
          <a:bodyPr lIns="0" tIns="0" rIns="0" bIns="0"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4400" dirty="0" smtClean="0"/>
              <a:t>Introduction Activity</a:t>
            </a:r>
            <a:endParaRPr lang="en-GB" sz="4400" dirty="0">
              <a:solidFill>
                <a:schemeClr val="tx2">
                  <a:lumMod val="75000"/>
                </a:schemeClr>
              </a:solidFill>
              <a:latin typeface="ABeeZee" panose="02000000000000000000" pitchFamily="50" charset="0"/>
            </a:endParaRPr>
          </a:p>
        </p:txBody>
      </p:sp>
      <p:pic>
        <p:nvPicPr>
          <p:cNvPr id="16388" name="Twinkl Logo"/>
          <p:cNvPicPr>
            <a:picLocks noChangeAspect="1"/>
          </p:cNvPicPr>
          <p:nvPr/>
        </p:nvPicPr>
        <p:blipFill>
          <a:blip r:embed="rId2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5975350"/>
            <a:ext cx="587375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1520825"/>
            <a:ext cx="7632700" cy="4572000"/>
          </a:xfrm>
          <a:prstGeom prst="rect">
            <a:avLst/>
          </a:prstGeom>
          <a:solidFill>
            <a:srgbClr val="4F7B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50" y="2439988"/>
            <a:ext cx="7632700" cy="25146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6629" name="Title 5"/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 dirty="0" smtClean="0"/>
              <a:t>Comparative Adjectives</a:t>
            </a:r>
          </a:p>
        </p:txBody>
      </p:sp>
      <p:pic>
        <p:nvPicPr>
          <p:cNvPr id="1741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4200" y="2782888"/>
            <a:ext cx="2522538" cy="200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3109913"/>
            <a:ext cx="2241550" cy="168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120775" y="1771650"/>
            <a:ext cx="6892925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dirty="0">
                <a:solidFill>
                  <a:schemeClr val="bg1"/>
                </a:solidFill>
                <a:latin typeface="+mn-lt"/>
              </a:rPr>
              <a:t>Look at these pictures. What do you notice? 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354138" y="5222875"/>
            <a:ext cx="1190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strong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3584575" y="5222875"/>
            <a:ext cx="11922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stronger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6329363" y="5222875"/>
            <a:ext cx="11922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strongest</a:t>
            </a:r>
          </a:p>
        </p:txBody>
      </p:sp>
      <p:pic>
        <p:nvPicPr>
          <p:cNvPr id="17419" name="Talking Partners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0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3159125"/>
            <a:ext cx="1917700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Recorded Sound 1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289425" y="2196306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5370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8" grpId="0"/>
      <p:bldP spid="10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1520825"/>
            <a:ext cx="7632700" cy="4572000"/>
          </a:xfrm>
          <a:prstGeom prst="rect">
            <a:avLst/>
          </a:prstGeom>
          <a:solidFill>
            <a:srgbClr val="4F7B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50" y="2439988"/>
            <a:ext cx="7632700" cy="25146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6629" name="Title 5"/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 dirty="0" smtClean="0"/>
              <a:t>Comparative Adjectives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20775" y="1771650"/>
            <a:ext cx="6892925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dirty="0">
                <a:solidFill>
                  <a:schemeClr val="bg1"/>
                </a:solidFill>
                <a:latin typeface="+mn-lt"/>
              </a:rPr>
              <a:t>Now look at these pictures. What do you notice? 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052513" y="5222875"/>
            <a:ext cx="1190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fast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3257550" y="5222875"/>
            <a:ext cx="1190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faster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5902325" y="5222875"/>
            <a:ext cx="1190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fastest</a:t>
            </a:r>
          </a:p>
        </p:txBody>
      </p:sp>
      <p:pic>
        <p:nvPicPr>
          <p:cNvPr id="18441" name="Talking Partner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2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5688" y="3167063"/>
            <a:ext cx="3263900" cy="1141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175" y="2744788"/>
            <a:ext cx="1257300" cy="198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08232" flipH="1">
            <a:off x="2954338" y="2844800"/>
            <a:ext cx="1795462" cy="178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Recorded Sound 1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047502" y="1558131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3267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8" grpId="0"/>
      <p:bldP spid="10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1520825"/>
            <a:ext cx="7632700" cy="4572000"/>
          </a:xfrm>
          <a:prstGeom prst="rect">
            <a:avLst/>
          </a:prstGeom>
          <a:solidFill>
            <a:srgbClr val="4F7B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50" y="2373313"/>
            <a:ext cx="7632700" cy="18669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6629" name="Title 5"/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 dirty="0" smtClean="0"/>
              <a:t>Comparative Adjectives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2513" y="1766888"/>
            <a:ext cx="689292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dirty="0">
                <a:solidFill>
                  <a:schemeClr val="bg1"/>
                </a:solidFill>
                <a:latin typeface="+mn-lt"/>
              </a:rPr>
              <a:t>We call these adjectives comparative and superlative adjectives.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052513" y="4405313"/>
            <a:ext cx="1190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fast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3257550" y="4405313"/>
            <a:ext cx="1190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faster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5902325" y="4405313"/>
            <a:ext cx="1190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fastest</a:t>
            </a:r>
          </a:p>
        </p:txBody>
      </p:sp>
      <p:pic>
        <p:nvPicPr>
          <p:cNvPr id="19465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8763" y="2849563"/>
            <a:ext cx="2760662" cy="96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6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2549525"/>
            <a:ext cx="992188" cy="156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7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08232" flipH="1">
            <a:off x="3116263" y="2613025"/>
            <a:ext cx="1446212" cy="143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8" name="Whole Class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871538" y="5121275"/>
            <a:ext cx="7375525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dirty="0">
                <a:solidFill>
                  <a:schemeClr val="bg1"/>
                </a:solidFill>
                <a:latin typeface="+mn-lt"/>
              </a:rPr>
              <a:t>When we </a:t>
            </a:r>
            <a:r>
              <a:rPr lang="en-GB" b="1" u="sng" dirty="0">
                <a:solidFill>
                  <a:schemeClr val="bg1"/>
                </a:solidFill>
                <a:latin typeface="+mn-lt"/>
              </a:rPr>
              <a:t>compare</a:t>
            </a:r>
            <a:r>
              <a:rPr lang="en-GB" dirty="0">
                <a:solidFill>
                  <a:schemeClr val="bg1"/>
                </a:solidFill>
                <a:latin typeface="+mn-lt"/>
              </a:rPr>
              <a:t> two things we use comparative adjectives.</a:t>
            </a:r>
          </a:p>
          <a:p>
            <a:pPr>
              <a:defRPr/>
            </a:pPr>
            <a:r>
              <a:rPr lang="en-GB" dirty="0">
                <a:solidFill>
                  <a:schemeClr val="bg1"/>
                </a:solidFill>
                <a:latin typeface="+mn-lt"/>
              </a:rPr>
              <a:t>Y2: When we compare three or more things we use superlative adjectives.</a:t>
            </a:r>
          </a:p>
          <a:p>
            <a:pPr>
              <a:defRPr/>
            </a:pPr>
            <a:endParaRPr lang="en-GB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3" name="Recorded Sound 1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435850" y="1767681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5464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8" grpId="0"/>
      <p:bldP spid="10" grpId="0"/>
      <p:bldP spid="11" grpId="0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1520825"/>
            <a:ext cx="7632700" cy="4572000"/>
          </a:xfrm>
          <a:prstGeom prst="rect">
            <a:avLst/>
          </a:prstGeom>
          <a:solidFill>
            <a:srgbClr val="4F7B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6629" name="Title 5"/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 dirty="0" smtClean="0"/>
              <a:t>Comparative Adjectives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20775" y="1766888"/>
            <a:ext cx="689292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dirty="0">
                <a:solidFill>
                  <a:schemeClr val="bg1"/>
                </a:solidFill>
                <a:latin typeface="+mn-lt"/>
              </a:rPr>
              <a:t>Complete the Comparative Adjectives activity sheet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3275" y="2451100"/>
            <a:ext cx="2446338" cy="34607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486" name="Pair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Recorded Sound 1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308623" y="3480842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26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Box 1"/>
          <p:cNvSpPr txBox="1">
            <a:spLocks noChangeArrowheads="1"/>
          </p:cNvSpPr>
          <p:nvPr/>
        </p:nvSpPr>
        <p:spPr bwMode="auto">
          <a:xfrm>
            <a:off x="584200" y="227013"/>
            <a:ext cx="8097838" cy="409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600" dirty="0">
                <a:solidFill>
                  <a:schemeClr val="tx1"/>
                </a:solidFill>
              </a:rPr>
              <a:t>Now take a look around your house and find 3 objects you can compare.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600" dirty="0">
              <a:solidFill>
                <a:schemeClr val="tx1"/>
              </a:solidFill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600" dirty="0">
                <a:solidFill>
                  <a:schemeClr val="tx1"/>
                </a:solidFill>
              </a:rPr>
              <a:t>You could compare the size of 3 pieces of fruit with big, bigger and biggest, or small, smaller and smallest.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600" dirty="0">
              <a:solidFill>
                <a:schemeClr val="tx1"/>
              </a:solidFill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600" dirty="0">
                <a:solidFill>
                  <a:schemeClr val="tx1"/>
                </a:solidFill>
              </a:rPr>
              <a:t>Or maybe you could compare 3 teddy bears and call them soft, softer and softest?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600" dirty="0">
              <a:solidFill>
                <a:schemeClr val="tx1"/>
              </a:solidFill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600" dirty="0">
                <a:solidFill>
                  <a:schemeClr val="tx1"/>
                </a:solidFill>
              </a:rPr>
              <a:t>What will you find?</a:t>
            </a:r>
            <a:endParaRPr lang="en-GB" altLang="en-US" sz="2600" dirty="0">
              <a:solidFill>
                <a:schemeClr val="tx1"/>
              </a:solidFill>
            </a:endParaRPr>
          </a:p>
        </p:txBody>
      </p:sp>
      <p:pic>
        <p:nvPicPr>
          <p:cNvPr id="3" name="Recorded Sound 1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270817" y="4151176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04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1509</TotalTime>
  <Words>260</Words>
  <Application>Microsoft Office PowerPoint</Application>
  <PresentationFormat>On-screen Show (4:3)</PresentationFormat>
  <Paragraphs>49</Paragraphs>
  <Slides>15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Sassoon Infant Rg</vt:lpstr>
      <vt:lpstr>Sassoon Infant Md</vt:lpstr>
      <vt:lpstr>ABeeZee</vt:lpstr>
      <vt:lpstr>Arial</vt:lpstr>
      <vt:lpstr>Wingdings</vt:lpstr>
      <vt:lpstr>BPreplay</vt:lpstr>
      <vt:lpstr>Calibri</vt:lpstr>
      <vt:lpstr>Office Theme</vt:lpstr>
      <vt:lpstr>Spelling, Punctuation and Grammar</vt:lpstr>
      <vt:lpstr>How to use this slideshow  Press the F5 key at the top of the keyboard to begin. Then press the  and  keys to move through the slides.</vt:lpstr>
      <vt:lpstr>PowerPoint Presentation</vt:lpstr>
      <vt:lpstr>PowerPoint Presentation</vt:lpstr>
      <vt:lpstr>PowerPoint Presentation</vt:lpstr>
      <vt:lpstr>Recap</vt:lpstr>
      <vt:lpstr>What is an adjective?  Tell the person next to you, then press the  button to see if you were right.</vt:lpstr>
      <vt:lpstr>An adjective is a describing word!  In school we use a paintbrush to remind us to use adjectives. This is because a paintbrush adds colour to a picture to make it more interesting, just like we use adjectives to make our sentences more interesting too.</vt:lpstr>
      <vt:lpstr>An adjective is a describing word!  The hungry rabbit was eating a massive carrot.</vt:lpstr>
      <vt:lpstr>Introduction Activity</vt:lpstr>
      <vt:lpstr>Comparative Adjectives</vt:lpstr>
      <vt:lpstr>Comparative Adjectives</vt:lpstr>
      <vt:lpstr>Comparative Adjectives</vt:lpstr>
      <vt:lpstr>Comparative Adjectives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Staff</cp:lastModifiedBy>
  <cp:revision>163</cp:revision>
  <dcterms:created xsi:type="dcterms:W3CDTF">2014-10-01T16:09:27Z</dcterms:created>
  <dcterms:modified xsi:type="dcterms:W3CDTF">2021-01-11T09:05:50Z</dcterms:modified>
</cp:coreProperties>
</file>